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4" r:id="rId2"/>
    <p:sldId id="305" r:id="rId3"/>
    <p:sldId id="307" r:id="rId4"/>
    <p:sldId id="308" r:id="rId5"/>
    <p:sldId id="309" r:id="rId6"/>
    <p:sldId id="329" r:id="rId7"/>
    <p:sldId id="330" r:id="rId8"/>
    <p:sldId id="331" r:id="rId9"/>
    <p:sldId id="332" r:id="rId10"/>
    <p:sldId id="333" r:id="rId11"/>
    <p:sldId id="334" r:id="rId12"/>
    <p:sldId id="310" r:id="rId13"/>
    <p:sldId id="350" r:id="rId14"/>
    <p:sldId id="335" r:id="rId15"/>
    <p:sldId id="311" r:id="rId16"/>
    <p:sldId id="312" r:id="rId17"/>
    <p:sldId id="355" r:id="rId18"/>
    <p:sldId id="353" r:id="rId19"/>
    <p:sldId id="342" r:id="rId20"/>
    <p:sldId id="354" r:id="rId21"/>
    <p:sldId id="336" r:id="rId22"/>
    <p:sldId id="337" r:id="rId23"/>
    <p:sldId id="338" r:id="rId24"/>
    <p:sldId id="339" r:id="rId25"/>
    <p:sldId id="340" r:id="rId26"/>
    <p:sldId id="341" r:id="rId27"/>
    <p:sldId id="345" r:id="rId28"/>
    <p:sldId id="346" r:id="rId29"/>
    <p:sldId id="347" r:id="rId30"/>
    <p:sldId id="348" r:id="rId31"/>
    <p:sldId id="356" r:id="rId32"/>
  </p:sldIdLst>
  <p:sldSz cx="9144000" cy="5143500" type="screen16x9"/>
  <p:notesSz cx="6858000" cy="9144000"/>
  <p:defaultTextStyle>
    <a:defPPr>
      <a:defRPr lang="en-US"/>
    </a:defPPr>
    <a:lvl1pPr marL="0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8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5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33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710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88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65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43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421" algn="l" defTabSz="408178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711"/>
    <a:srgbClr val="2431BA"/>
    <a:srgbClr val="C41B00"/>
    <a:srgbClr val="8C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1" autoAdjust="0"/>
    <p:restoredTop sz="79978" autoAdjust="0"/>
  </p:normalViewPr>
  <p:slideViewPr>
    <p:cSldViewPr snapToGrid="0" snapToObjects="1">
      <p:cViewPr varScale="1">
        <p:scale>
          <a:sx n="78" d="100"/>
          <a:sy n="78" d="100"/>
        </p:scale>
        <p:origin x="948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CE90D-614B-5042-BB3B-997BC1CD248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44E58-D5C7-8A40-B70F-5AB6382F9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8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36B6B-5538-437E-A1C4-C8225ABF0398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9306-14AC-4452-9887-0DE5CBCC1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8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1pPr>
    <a:lvl2pPr marL="408178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2pPr>
    <a:lvl3pPr marL="816355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3pPr>
    <a:lvl4pPr marL="1224533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4pPr>
    <a:lvl5pPr marL="1632710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5pPr>
    <a:lvl6pPr marL="2040888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6pPr>
    <a:lvl7pPr marL="2449065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7pPr>
    <a:lvl8pPr marL="2857243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8pPr>
    <a:lvl9pPr marL="3265421" algn="l" defTabSz="816355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9ConferenceWide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76760" y="1915027"/>
            <a:ext cx="4069565" cy="1540259"/>
          </a:xfrm>
          <a:noFill/>
        </p:spPr>
        <p:txBody>
          <a:bodyPr>
            <a:normAutofit/>
          </a:bodyPr>
          <a:lstStyle>
            <a:lvl1pPr algn="l">
              <a:defRPr lang="en-US" sz="2750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76760" y="3553473"/>
            <a:ext cx="4368132" cy="855700"/>
          </a:xfrm>
        </p:spPr>
        <p:txBody>
          <a:bodyPr>
            <a:normAutofit/>
          </a:bodyPr>
          <a:lstStyle>
            <a:lvl1pPr marL="0" indent="0" algn="l">
              <a:buNone/>
              <a:defRPr sz="1750">
                <a:solidFill>
                  <a:srgbClr val="F34711"/>
                </a:solidFill>
              </a:defRPr>
            </a:lvl1pPr>
            <a:lvl2pPr marL="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2516" y="4981241"/>
            <a:ext cx="1811484" cy="15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37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© 2019 American Health Information Management Association</a:t>
            </a:r>
            <a:endParaRPr lang="en-US" sz="437" dirty="0">
              <a:solidFill>
                <a:schemeClr val="tx1">
                  <a:lumMod val="50000"/>
                  <a:lumOff val="50000"/>
                </a:schemeClr>
              </a:solidFill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3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6162" y="4731278"/>
            <a:ext cx="414242" cy="179936"/>
          </a:xfrm>
          <a:prstGeom prst="rect">
            <a:avLst/>
          </a:prstGeom>
        </p:spPr>
        <p:txBody>
          <a:bodyPr/>
          <a:lstStyle>
            <a:lvl1pPr algn="l">
              <a:defRPr lang="en-US" sz="625" smtClean="0"/>
            </a:lvl1pPr>
          </a:lstStyle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1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9ConferenceWideArt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526257"/>
            <a:ext cx="7331260" cy="668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5061" y="1324475"/>
            <a:ext cx="7341990" cy="3270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188769" y="4909804"/>
            <a:ext cx="4683846" cy="15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437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© 2019 American Health Information Management Association</a:t>
            </a:r>
            <a:endParaRPr lang="en-US" sz="437" dirty="0">
              <a:solidFill>
                <a:schemeClr val="tx1">
                  <a:lumMod val="50000"/>
                  <a:lumOff val="50000"/>
                </a:schemeClr>
              </a:solidFill>
              <a:latin typeface="Arial" pitchFamily="-111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52" y="4729792"/>
            <a:ext cx="421610" cy="180011"/>
          </a:xfrm>
          <a:prstGeom prst="rect">
            <a:avLst/>
          </a:prstGeom>
        </p:spPr>
        <p:txBody>
          <a:bodyPr/>
          <a:lstStyle>
            <a:lvl1pPr algn="l">
              <a:defRPr lang="en-US" sz="688" b="1" smtClean="0">
                <a:solidFill>
                  <a:srgbClr val="F34711"/>
                </a:solidFill>
              </a:defRPr>
            </a:lvl1pPr>
          </a:lstStyle>
          <a:p>
            <a:fld id="{3B594D77-8281-9E4E-B782-B135F2B5F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285739" rtl="0" eaLnBrk="1" latinLnBrk="0" hangingPunct="1">
        <a:spcBef>
          <a:spcPct val="0"/>
        </a:spcBef>
        <a:buNone/>
        <a:defRPr sz="225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14304" indent="-214304" algn="l" defTabSz="2857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4325" indent="-178586" algn="l" defTabSz="285739" rtl="0" eaLnBrk="1" latinLnBrk="0" hangingPunct="1">
        <a:spcBef>
          <a:spcPct val="20000"/>
        </a:spcBef>
        <a:buFont typeface="Arial"/>
        <a:buChar char="–"/>
        <a:defRPr sz="1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4347" indent="-142869" algn="l" defTabSz="28573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0085" indent="-142869" algn="l" defTabSz="285739" rtl="0" eaLnBrk="1" latinLnBrk="0" hangingPunct="1">
        <a:spcBef>
          <a:spcPct val="20000"/>
        </a:spcBef>
        <a:buFont typeface="Arial"/>
        <a:buChar char="–"/>
        <a:defRPr sz="12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85823" indent="-142869" algn="l" defTabSz="285739" rtl="0" eaLnBrk="1" latinLnBrk="0" hangingPunct="1">
        <a:spcBef>
          <a:spcPct val="20000"/>
        </a:spcBef>
        <a:buFont typeface="Arial"/>
        <a:buChar char="»"/>
        <a:defRPr sz="12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71562" indent="-142869" algn="l" defTabSz="285739" rtl="0" eaLnBrk="1" latinLnBrk="0" hangingPunct="1">
        <a:spcBef>
          <a:spcPct val="20000"/>
        </a:spcBef>
        <a:buFont typeface="Arial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01" indent="-142869" algn="l" defTabSz="285739" rtl="0" eaLnBrk="1" latinLnBrk="0" hangingPunct="1">
        <a:spcBef>
          <a:spcPct val="20000"/>
        </a:spcBef>
        <a:buFont typeface="Arial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040" indent="-142869" algn="l" defTabSz="285739" rtl="0" eaLnBrk="1" latinLnBrk="0" hangingPunct="1">
        <a:spcBef>
          <a:spcPct val="20000"/>
        </a:spcBef>
        <a:buFont typeface="Arial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778" indent="-142869" algn="l" defTabSz="285739" rtl="0" eaLnBrk="1" latinLnBrk="0" hangingPunct="1">
        <a:spcBef>
          <a:spcPct val="20000"/>
        </a:spcBef>
        <a:buFont typeface="Arial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8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2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285739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ckershospitalreview.com/healthcare-information-technology/6-things-to-know-when-preparing-to-implement-outpatient-cdi-2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Tara.bell@uasisolutions.com" TargetMode="External"/><Relationship Id="rId2" Type="http://schemas.openxmlformats.org/officeDocument/2006/relationships/hyperlink" Target="mailto:Kathy.devault@uasisolution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748215" y="2214563"/>
            <a:ext cx="4843849" cy="1130684"/>
          </a:xfrm>
        </p:spPr>
        <p:txBody>
          <a:bodyPr>
            <a:normAutofit/>
          </a:bodyPr>
          <a:lstStyle/>
          <a:p>
            <a:r>
              <a:rPr lang="en-US" dirty="0"/>
              <a:t>Outpatient CDI</a:t>
            </a:r>
            <a:r>
              <a:rPr lang="en-US" dirty="0" smtClean="0"/>
              <a:t>: One Size Does Not Fit All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904735" y="3450912"/>
            <a:ext cx="4497860" cy="1203465"/>
          </a:xfrm>
        </p:spPr>
        <p:txBody>
          <a:bodyPr>
            <a:normAutofit fontScale="92500" lnSpcReduction="10000"/>
          </a:bodyPr>
          <a:lstStyle/>
          <a:p>
            <a:r>
              <a:rPr lang="en-US" sz="1400" dirty="0"/>
              <a:t>Kathryn DeVault, MSL, RHIA, CCS, CCS-P, </a:t>
            </a:r>
            <a:r>
              <a:rPr lang="en-US" sz="1400" dirty="0" smtClean="0"/>
              <a:t>FAHIMA</a:t>
            </a:r>
          </a:p>
          <a:p>
            <a:r>
              <a:rPr lang="en-US" sz="1400" dirty="0" smtClean="0"/>
              <a:t>Manager</a:t>
            </a:r>
            <a:r>
              <a:rPr lang="en-US" sz="1400" dirty="0" smtClean="0"/>
              <a:t>, HIM Consulting </a:t>
            </a:r>
            <a:r>
              <a:rPr lang="en-US" sz="1400" dirty="0" smtClean="0"/>
              <a:t>Services, UASI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/>
              <a:t>Tara Bell, MSN, RN, CCDS, CCM</a:t>
            </a:r>
          </a:p>
          <a:p>
            <a:r>
              <a:rPr lang="en-US" sz="1400" dirty="0"/>
              <a:t>Manager, CDI &amp; </a:t>
            </a:r>
            <a:r>
              <a:rPr lang="en-US" sz="1400" dirty="0" smtClean="0"/>
              <a:t>UR </a:t>
            </a:r>
            <a:r>
              <a:rPr lang="en-US" sz="1400" dirty="0" smtClean="0"/>
              <a:t>Services, UASI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393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 Health Care (HHC)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457324"/>
            <a:ext cx="8401050" cy="2992921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HHCs are crucial within the continuum of healthcare providing such services as:</a:t>
            </a:r>
          </a:p>
          <a:p>
            <a:pPr lvl="1"/>
            <a:r>
              <a:rPr lang="en-US" sz="2100" dirty="0" smtClean="0"/>
              <a:t>Wound care</a:t>
            </a:r>
          </a:p>
          <a:p>
            <a:pPr lvl="1"/>
            <a:r>
              <a:rPr lang="en-US" sz="2100" dirty="0" smtClean="0"/>
              <a:t>IV therapy</a:t>
            </a:r>
          </a:p>
          <a:p>
            <a:pPr lvl="1"/>
            <a:r>
              <a:rPr lang="en-US" sz="2100" dirty="0" smtClean="0"/>
              <a:t>Injections</a:t>
            </a:r>
          </a:p>
          <a:p>
            <a:pPr lvl="1"/>
            <a:r>
              <a:rPr lang="en-US" sz="2100" dirty="0" smtClean="0"/>
              <a:t>Therapy – PT, OT, ST</a:t>
            </a:r>
          </a:p>
          <a:p>
            <a:r>
              <a:rPr lang="en-US" sz="2400" dirty="0" smtClean="0"/>
              <a:t>Outcome and Assessment Information Set (OASIS) – tool used for documentation of HHC services</a:t>
            </a:r>
          </a:p>
          <a:p>
            <a:r>
              <a:rPr lang="en-US" sz="2400" dirty="0" smtClean="0"/>
              <a:t>CDI professionals assist in the capture of all data elements needed to complete the OASIS assessment</a:t>
            </a:r>
          </a:p>
          <a:p>
            <a:r>
              <a:rPr lang="en-US" sz="2400" dirty="0" smtClean="0"/>
              <a:t>Must be completed within five days of the start of HHC and other intervals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995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. . . And More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Interventional Cardiology/Radiology</a:t>
            </a:r>
          </a:p>
          <a:p>
            <a:r>
              <a:rPr lang="en-US" sz="2800" dirty="0" smtClean="0"/>
              <a:t>Radiation Oncology</a:t>
            </a:r>
          </a:p>
          <a:p>
            <a:r>
              <a:rPr lang="en-US" sz="2800" dirty="0" smtClean="0"/>
              <a:t>Physical Medicine services </a:t>
            </a:r>
          </a:p>
          <a:p>
            <a:endParaRPr lang="en-US" sz="2800" dirty="0"/>
          </a:p>
          <a:p>
            <a:r>
              <a:rPr lang="en-US" sz="2800" dirty="0" smtClean="0"/>
              <a:t>Broad array of patient care settings for outpatient services </a:t>
            </a:r>
          </a:p>
          <a:p>
            <a:r>
              <a:rPr lang="en-US" sz="2800" dirty="0" smtClean="0"/>
              <a:t>Evaluate which areas may provide the most significant opportunities for documentation improvement activities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211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Hospital-based Outpatient CDI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Utilize the clinical and coding expertise of the CDI profession to provide information regarding:</a:t>
            </a:r>
          </a:p>
          <a:p>
            <a:pPr lvl="1"/>
            <a:r>
              <a:rPr lang="en-US" sz="2400" dirty="0" smtClean="0"/>
              <a:t>Specificity of diagnoses</a:t>
            </a:r>
          </a:p>
          <a:p>
            <a:pPr lvl="1"/>
            <a:r>
              <a:rPr lang="en-US" sz="2400" dirty="0" smtClean="0"/>
              <a:t>Assisting with quality metrics and physician profiling</a:t>
            </a:r>
          </a:p>
          <a:p>
            <a:pPr lvl="1"/>
            <a:r>
              <a:rPr lang="en-US" sz="2400" dirty="0" smtClean="0"/>
              <a:t>Identifying chronic conditions that impact the severity profile of the patient</a:t>
            </a:r>
          </a:p>
          <a:p>
            <a:pPr lvl="1"/>
            <a:r>
              <a:rPr lang="en-US" sz="2400" dirty="0" smtClean="0"/>
              <a:t>Identifying procedures to be coded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620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" y="526257"/>
            <a:ext cx="8582024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Key Elements for Hospital-based Outpatient CDI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685925"/>
            <a:ext cx="7671214" cy="314556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ICD-10-CM</a:t>
            </a:r>
          </a:p>
          <a:p>
            <a:r>
              <a:rPr lang="en-US" sz="2800" dirty="0" smtClean="0"/>
              <a:t>CPT and HCPCS </a:t>
            </a:r>
            <a:r>
              <a:rPr lang="en-US" sz="2800" dirty="0" smtClean="0"/>
              <a:t>coding</a:t>
            </a:r>
          </a:p>
          <a:p>
            <a:r>
              <a:rPr lang="en-US" sz="2800" dirty="0" smtClean="0"/>
              <a:t>Evaluation and Management (EM) facility leveling</a:t>
            </a:r>
            <a:endParaRPr lang="en-US" sz="2800" dirty="0" smtClean="0"/>
          </a:p>
          <a:p>
            <a:r>
              <a:rPr lang="en-US" sz="2800" dirty="0" smtClean="0"/>
              <a:t>Medical Necessity</a:t>
            </a:r>
          </a:p>
          <a:p>
            <a:r>
              <a:rPr lang="en-US" sz="2800" dirty="0" smtClean="0"/>
              <a:t>Risk Adjustment</a:t>
            </a:r>
          </a:p>
          <a:p>
            <a:r>
              <a:rPr lang="en-US" sz="2800" dirty="0" smtClean="0"/>
              <a:t>Hospital Outpatient Quality Reporting Program (OQR)</a:t>
            </a:r>
          </a:p>
          <a:p>
            <a:r>
              <a:rPr lang="en-US" sz="2800" dirty="0" smtClean="0"/>
              <a:t>Denials Management</a:t>
            </a:r>
          </a:p>
          <a:p>
            <a:r>
              <a:rPr lang="en-US" sz="2800" dirty="0" smtClean="0"/>
              <a:t>Charge Capture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70600"/>
            <a:ext cx="7945393" cy="668347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Physician Practices and Clinics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421027"/>
            <a:ext cx="7341990" cy="3173596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This setting provides a significant opportunity for the introduction of CDI processes</a:t>
            </a:r>
          </a:p>
          <a:p>
            <a:r>
              <a:rPr lang="en-US" sz="2400" dirty="0" smtClean="0"/>
              <a:t>Increasing use of diagnosis codes to drive payment models (HCCs)</a:t>
            </a:r>
          </a:p>
          <a:p>
            <a:r>
              <a:rPr lang="en-US" sz="2400" dirty="0" smtClean="0"/>
              <a:t>Changes of CMS quality reporting metrics (MIPS) and (APMs)</a:t>
            </a:r>
          </a:p>
          <a:p>
            <a:r>
              <a:rPr lang="en-US" sz="2400" dirty="0" smtClean="0"/>
              <a:t>Prevalence of EMR systems that rely on provider input for the assignment of diagnosis and procedures codes – provides ample entry points for documentation improvement</a:t>
            </a:r>
          </a:p>
          <a:p>
            <a:r>
              <a:rPr lang="en-US" sz="2400" dirty="0" smtClean="0"/>
              <a:t>Supports accurate diagnosis and procedure code assignment, decreases the amount of time needed to complete the billing process and reduce the risk of claim denials or delays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9343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6257"/>
            <a:ext cx="8048846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Physician Office and Clinic-based Outpatient CDI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587795"/>
            <a:ext cx="7341990" cy="329312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The outpatient CDI professional assists with:</a:t>
            </a:r>
          </a:p>
          <a:p>
            <a:pPr lvl="1"/>
            <a:r>
              <a:rPr lang="en-US" sz="2500" dirty="0" smtClean="0"/>
              <a:t>Identifying the appropriate Evaluation and management (E/M) level</a:t>
            </a:r>
          </a:p>
          <a:p>
            <a:pPr lvl="1"/>
            <a:r>
              <a:rPr lang="en-US" sz="2500" dirty="0" smtClean="0"/>
              <a:t>Validates the codes selected  by the provider or offers the most specific code for consideration</a:t>
            </a:r>
          </a:p>
          <a:p>
            <a:pPr lvl="1"/>
            <a:r>
              <a:rPr lang="en-US" sz="2500" dirty="0" smtClean="0"/>
              <a:t>Validates provider selected procedure (CPT) code or offers the appropriate code for consideration</a:t>
            </a:r>
          </a:p>
          <a:p>
            <a:pPr lvl="1"/>
            <a:r>
              <a:rPr lang="en-US" sz="2500" dirty="0" smtClean="0"/>
              <a:t>Identifies or validates charges applied to the visit</a:t>
            </a:r>
          </a:p>
          <a:p>
            <a:pPr lvl="1"/>
            <a:r>
              <a:rPr lang="en-US" sz="2500" dirty="0" smtClean="0"/>
              <a:t>Identifies the patient’s chronic conditions for accurate Hierarchical Condition Category (HCC) coding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507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6257"/>
            <a:ext cx="8286748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Key Elements for Clinic Based Outpatient CDI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495425"/>
            <a:ext cx="7341990" cy="309919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Evaluation and Management (E/M) level of service</a:t>
            </a:r>
          </a:p>
          <a:p>
            <a:r>
              <a:rPr lang="en-US" sz="2800" dirty="0" smtClean="0"/>
              <a:t>CPT and HCPCS coding</a:t>
            </a:r>
          </a:p>
          <a:p>
            <a:r>
              <a:rPr lang="en-US" sz="2800" dirty="0" smtClean="0"/>
              <a:t>ICD-10-CM</a:t>
            </a:r>
          </a:p>
          <a:p>
            <a:r>
              <a:rPr lang="en-US" sz="2800" dirty="0" smtClean="0"/>
              <a:t>Medical Necessity</a:t>
            </a:r>
          </a:p>
          <a:p>
            <a:r>
              <a:rPr lang="en-US" sz="2800" dirty="0" smtClean="0"/>
              <a:t>Risk Adjustment</a:t>
            </a:r>
          </a:p>
          <a:p>
            <a:r>
              <a:rPr lang="en-US" sz="2800" dirty="0" smtClean="0"/>
              <a:t>Merit-based </a:t>
            </a:r>
            <a:r>
              <a:rPr lang="en-US" sz="2800" dirty="0"/>
              <a:t>Incentive Payment System (MIPS)</a:t>
            </a:r>
          </a:p>
          <a:p>
            <a:r>
              <a:rPr lang="en-US" sz="2800" dirty="0" smtClean="0"/>
              <a:t>Denials Management</a:t>
            </a:r>
          </a:p>
          <a:p>
            <a:r>
              <a:rPr lang="en-US" sz="2800" dirty="0"/>
              <a:t>Charge capture – all OP settings</a:t>
            </a:r>
          </a:p>
          <a:p>
            <a:r>
              <a:rPr lang="en-US" sz="2800" dirty="0"/>
              <a:t>Claims and coding edits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6257"/>
            <a:ext cx="8353166" cy="668347"/>
          </a:xfrm>
        </p:spPr>
        <p:txBody>
          <a:bodyPr>
            <a:normAutofit/>
          </a:bodyPr>
          <a:lstStyle/>
          <a:p>
            <a:r>
              <a:rPr lang="en-US" sz="3300" dirty="0"/>
              <a:t>Physician </a:t>
            </a:r>
            <a:r>
              <a:rPr lang="en-US" sz="3300" dirty="0" smtClean="0"/>
              <a:t>Engagement – Clinic Based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Face-to-face, respectful and timely</a:t>
            </a:r>
          </a:p>
          <a:p>
            <a:r>
              <a:rPr lang="en-US" sz="2100" dirty="0"/>
              <a:t>Explain why</a:t>
            </a:r>
          </a:p>
          <a:p>
            <a:r>
              <a:rPr lang="en-US" sz="2100" dirty="0"/>
              <a:t>Teach physician as well as practice manager</a:t>
            </a:r>
          </a:p>
          <a:p>
            <a:r>
              <a:rPr lang="en-US" sz="2100" dirty="0"/>
              <a:t>Leadership support</a:t>
            </a:r>
          </a:p>
          <a:p>
            <a:r>
              <a:rPr lang="en-US" sz="2100" dirty="0"/>
              <a:t>Communication critical to program set-up </a:t>
            </a:r>
          </a:p>
          <a:p>
            <a:r>
              <a:rPr lang="en-US" sz="2100" dirty="0"/>
              <a:t>Leverage and edit preference lists in the EMR to make the process easier for providers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3985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57174"/>
            <a:ext cx="8401050" cy="7538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Outpatient CDI Staffing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3" y="1381125"/>
            <a:ext cx="8726557" cy="3382204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Clinical </a:t>
            </a:r>
            <a:r>
              <a:rPr lang="en-US" sz="2500" dirty="0"/>
              <a:t>knowledge</a:t>
            </a:r>
          </a:p>
          <a:p>
            <a:pPr lvl="1"/>
            <a:r>
              <a:rPr lang="en-US" sz="2500" dirty="0"/>
              <a:t>Recognize what constitutes monitoring/treatment of specific conditions</a:t>
            </a:r>
          </a:p>
          <a:p>
            <a:pPr lvl="1"/>
            <a:r>
              <a:rPr lang="en-US" sz="2500" dirty="0"/>
              <a:t>Credibility with providers</a:t>
            </a:r>
          </a:p>
          <a:p>
            <a:pPr lvl="1"/>
            <a:r>
              <a:rPr lang="en-US" sz="2500" dirty="0"/>
              <a:t>Care coordination, disease management</a:t>
            </a:r>
          </a:p>
          <a:p>
            <a:r>
              <a:rPr lang="en-US" sz="2500" dirty="0"/>
              <a:t>Coding knowledge</a:t>
            </a:r>
          </a:p>
          <a:p>
            <a:pPr lvl="1"/>
            <a:r>
              <a:rPr lang="en-US" sz="2500" dirty="0"/>
              <a:t>Coding and sequencing guidelines</a:t>
            </a:r>
          </a:p>
          <a:p>
            <a:pPr lvl="1"/>
            <a:r>
              <a:rPr lang="en-US" sz="2500" dirty="0"/>
              <a:t>Reporting requirements, claims submission/correction</a:t>
            </a:r>
          </a:p>
          <a:p>
            <a:pPr lvl="1"/>
            <a:r>
              <a:rPr lang="en-US" sz="2500" dirty="0"/>
              <a:t>High volume chart review</a:t>
            </a:r>
          </a:p>
          <a:p>
            <a:pPr lvl="1"/>
            <a:endParaRPr lang="en-US" sz="2500" dirty="0"/>
          </a:p>
          <a:p>
            <a:pPr lvl="1"/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936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39327"/>
            <a:ext cx="8401050" cy="9941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Outpatient CDI Staffing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3" y="1333499"/>
            <a:ext cx="8726557" cy="342982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Clinical Documentation professional and/or Coding professional</a:t>
            </a:r>
          </a:p>
          <a:p>
            <a:endParaRPr lang="en-US" sz="2600" dirty="0"/>
          </a:p>
          <a:p>
            <a:r>
              <a:rPr lang="en-US" sz="2600" dirty="0"/>
              <a:t>Less medical information to </a:t>
            </a:r>
            <a:r>
              <a:rPr lang="en-US" sz="2600" dirty="0" smtClean="0"/>
              <a:t>review</a:t>
            </a:r>
          </a:p>
          <a:p>
            <a:r>
              <a:rPr lang="en-US" sz="2600" dirty="0" smtClean="0"/>
              <a:t>Greater </a:t>
            </a:r>
            <a:r>
              <a:rPr lang="en-US" sz="2600" dirty="0"/>
              <a:t>volume of cases</a:t>
            </a:r>
          </a:p>
          <a:p>
            <a:r>
              <a:rPr lang="en-US" sz="2600" dirty="0"/>
              <a:t>Productivity and staffing may vary according to the </a:t>
            </a:r>
            <a:r>
              <a:rPr lang="en-US" sz="2600" dirty="0" smtClean="0"/>
              <a:t>outpatient </a:t>
            </a:r>
            <a:r>
              <a:rPr lang="en-US" sz="2600" dirty="0"/>
              <a:t>setting </a:t>
            </a:r>
            <a:endParaRPr lang="en-US" sz="2600" dirty="0" smtClean="0"/>
          </a:p>
          <a:p>
            <a:r>
              <a:rPr lang="en-US" sz="2600" dirty="0" smtClean="0"/>
              <a:t>Consider the unique needs related to each setting when determining staffing </a:t>
            </a:r>
            <a:endParaRPr lang="en-US" sz="26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09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/>
              <a:t>the difference between Hospital OP CDI and Clinical OP </a:t>
            </a:r>
            <a:r>
              <a:rPr lang="en-US" dirty="0" smtClean="0"/>
              <a:t>CDI</a:t>
            </a:r>
          </a:p>
          <a:p>
            <a:r>
              <a:rPr lang="en-US" dirty="0" smtClean="0"/>
              <a:t>Recognize </a:t>
            </a:r>
            <a:r>
              <a:rPr lang="en-US" dirty="0"/>
              <a:t>the necessary skill sets for OP CDI staff</a:t>
            </a:r>
          </a:p>
          <a:p>
            <a:r>
              <a:rPr lang="en-US" dirty="0" smtClean="0"/>
              <a:t>Assess </a:t>
            </a:r>
            <a:r>
              <a:rPr lang="en-US" dirty="0"/>
              <a:t>the required clinical and coding knowledge needed for OP CDI</a:t>
            </a:r>
          </a:p>
          <a:p>
            <a:r>
              <a:rPr lang="en-US" dirty="0" smtClean="0"/>
              <a:t>Determine </a:t>
            </a:r>
            <a:r>
              <a:rPr lang="en-US" dirty="0"/>
              <a:t>the needed data analytics for assessing OP CDI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50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Outpatient </a:t>
            </a:r>
            <a:r>
              <a:rPr lang="en-US" sz="3600" dirty="0"/>
              <a:t>CDI Staffing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Clinical Documentation professional and/or </a:t>
            </a:r>
            <a:r>
              <a:rPr lang="en-US" sz="2800" dirty="0" smtClean="0"/>
              <a:t>Coding professional can be utilized dependent on outcome focus and facility setting </a:t>
            </a:r>
          </a:p>
          <a:p>
            <a:pPr marL="285739" lvl="1" indent="0">
              <a:buNone/>
            </a:pPr>
            <a:endParaRPr lang="en-US" sz="2250" dirty="0" smtClean="0"/>
          </a:p>
          <a:p>
            <a:pPr lvl="1"/>
            <a:r>
              <a:rPr lang="en-US" sz="2300" dirty="0" smtClean="0"/>
              <a:t>Skill Set match for required key elements in documentation review</a:t>
            </a:r>
          </a:p>
          <a:p>
            <a:pPr lvl="1"/>
            <a:r>
              <a:rPr lang="en-US" sz="2300" dirty="0" smtClean="0"/>
              <a:t>Pre-Hire assessment to determine knowledge base</a:t>
            </a:r>
          </a:p>
          <a:p>
            <a:pPr lvl="1"/>
            <a:r>
              <a:rPr lang="en-US" sz="2300" dirty="0" smtClean="0"/>
              <a:t> Screening questions during interview </a:t>
            </a:r>
          </a:p>
          <a:p>
            <a:pPr lvl="1"/>
            <a:r>
              <a:rPr lang="en-US" sz="2300" dirty="0" smtClean="0"/>
              <a:t> Credentials</a:t>
            </a:r>
          </a:p>
          <a:p>
            <a:pPr lvl="2"/>
            <a:r>
              <a:rPr lang="en-US" sz="2300" dirty="0"/>
              <a:t>CRC Certified risk adjusted coder</a:t>
            </a:r>
          </a:p>
          <a:p>
            <a:pPr lvl="2"/>
            <a:r>
              <a:rPr lang="en-US" sz="2300" dirty="0"/>
              <a:t>CDEO Certified documentation expert outpatient</a:t>
            </a:r>
          </a:p>
          <a:p>
            <a:pPr lvl="2"/>
            <a:r>
              <a:rPr lang="en-US" sz="2300" dirty="0"/>
              <a:t>CCDS-O Certified Documentation Specialist-Outpatient </a:t>
            </a:r>
          </a:p>
          <a:p>
            <a:pPr lvl="2"/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2352260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526257"/>
            <a:ext cx="8496299" cy="668347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Prospective Review Opportunities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Chronic conditions needing annual documentation or more specificity</a:t>
            </a:r>
          </a:p>
          <a:p>
            <a:r>
              <a:rPr lang="en-US" sz="2800" dirty="0" smtClean="0"/>
              <a:t>Accuracy and completeness of problem lists</a:t>
            </a:r>
          </a:p>
          <a:p>
            <a:r>
              <a:rPr lang="en-US" sz="2800" dirty="0" smtClean="0"/>
              <a:t>Prep for preventive E/M services with update of active/chronic conditions</a:t>
            </a:r>
          </a:p>
          <a:p>
            <a:r>
              <a:rPr lang="en-US" sz="2800" dirty="0" smtClean="0"/>
              <a:t>Medical necessity review related to LCDs and NCDs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1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6257"/>
            <a:ext cx="8277223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Retrospective Review Opportunities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ED documentation review of testing to establish medical necessity</a:t>
            </a:r>
          </a:p>
          <a:p>
            <a:r>
              <a:rPr lang="en-US" sz="2800" dirty="0" smtClean="0"/>
              <a:t>Case review for Observation encounters</a:t>
            </a:r>
          </a:p>
          <a:p>
            <a:r>
              <a:rPr lang="en-US" sz="2800" dirty="0" smtClean="0"/>
              <a:t>Verify correct sequencing of HCC diagnosis codes for billing</a:t>
            </a:r>
          </a:p>
          <a:p>
            <a:r>
              <a:rPr lang="en-US" sz="2800" dirty="0" smtClean="0"/>
              <a:t>Review for missing charges </a:t>
            </a:r>
            <a:r>
              <a:rPr lang="mr-IN" sz="2800" dirty="0" smtClean="0"/>
              <a:t>–</a:t>
            </a:r>
            <a:r>
              <a:rPr lang="en-US" sz="2800" dirty="0" smtClean="0"/>
              <a:t> injections/infusions and lab tests</a:t>
            </a:r>
          </a:p>
          <a:p>
            <a:r>
              <a:rPr lang="en-US" sz="2800" dirty="0" smtClean="0"/>
              <a:t>Denials management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12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Data, Data, Data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Organizations should gather data to develop a focus on key areas for improvement</a:t>
            </a:r>
          </a:p>
          <a:p>
            <a:r>
              <a:rPr lang="en-US" sz="2800" dirty="0" smtClean="0"/>
              <a:t>Metrics:</a:t>
            </a:r>
          </a:p>
          <a:p>
            <a:pPr lvl="1"/>
            <a:r>
              <a:rPr lang="en-US" sz="2800" dirty="0" smtClean="0"/>
              <a:t>Improved quality indicators that track increased compliance with quality measures or improved financial outcomes </a:t>
            </a:r>
          </a:p>
          <a:p>
            <a:pPr lvl="1"/>
            <a:r>
              <a:rPr lang="en-US" sz="2800" dirty="0" smtClean="0"/>
              <a:t>Assists in identifying areas of opportunity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Data, Data, Data . . 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647825"/>
            <a:ext cx="7341990" cy="294679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Organization’s unique needs in program design</a:t>
            </a:r>
          </a:p>
          <a:p>
            <a:pPr lvl="1"/>
            <a:r>
              <a:rPr lang="en-US" sz="2800" dirty="0" smtClean="0"/>
              <a:t>Volume of denials for medical necessity </a:t>
            </a:r>
          </a:p>
          <a:p>
            <a:pPr lvl="1"/>
            <a:r>
              <a:rPr lang="en-US" sz="2800" dirty="0" smtClean="0"/>
              <a:t>Outpatient surgery medical necessity denials</a:t>
            </a:r>
          </a:p>
          <a:p>
            <a:pPr lvl="1"/>
            <a:r>
              <a:rPr lang="en-US" sz="2800" dirty="0" smtClean="0"/>
              <a:t>Are you part of an ACO?</a:t>
            </a:r>
          </a:p>
          <a:p>
            <a:pPr lvl="1"/>
            <a:r>
              <a:rPr lang="en-US" sz="2800" dirty="0" smtClean="0"/>
              <a:t>Do providers participate in Medicare Advantage programs?</a:t>
            </a:r>
          </a:p>
          <a:p>
            <a:pPr lvl="1"/>
            <a:r>
              <a:rPr lang="en-US" sz="2800" dirty="0" smtClean="0"/>
              <a:t>Do providers participate in any value-based payment programs?</a:t>
            </a:r>
          </a:p>
        </p:txBody>
      </p:sp>
    </p:spTree>
    <p:extLst>
      <p:ext uri="{BB962C8B-B14F-4D97-AF65-F5344CB8AC3E}">
        <p14:creationId xmlns:p14="http://schemas.microsoft.com/office/powerpoint/2010/main" val="41963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6257"/>
            <a:ext cx="7896223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Metrics – Ambulatory CDI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409700"/>
            <a:ext cx="8401050" cy="3213920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smtClean="0"/>
              <a:t>Measure the impact of the clinical documentation specialist in:</a:t>
            </a:r>
          </a:p>
          <a:p>
            <a:pPr lvl="1"/>
            <a:r>
              <a:rPr lang="en-US" sz="3400" dirty="0" smtClean="0"/>
              <a:t>Identifying missed interventions or treatments</a:t>
            </a:r>
          </a:p>
          <a:p>
            <a:pPr lvl="1"/>
            <a:r>
              <a:rPr lang="en-US" sz="3400" dirty="0" smtClean="0"/>
              <a:t>Capture and provider documentation of time-based codes (infusions vs. push)</a:t>
            </a:r>
          </a:p>
          <a:p>
            <a:pPr marL="342900" lvl="1" indent="0">
              <a:buNone/>
            </a:pPr>
            <a:endParaRPr lang="en-US" sz="3400" dirty="0" smtClean="0"/>
          </a:p>
          <a:p>
            <a:r>
              <a:rPr lang="en-US" sz="3400" dirty="0" smtClean="0"/>
              <a:t>CDI specialist metrics should include:</a:t>
            </a:r>
          </a:p>
          <a:p>
            <a:pPr lvl="1"/>
            <a:r>
              <a:rPr lang="en-US" sz="3400" dirty="0" smtClean="0"/>
              <a:t>Risk adjustment factor (RAF) impact of the clinical documentation review process</a:t>
            </a:r>
          </a:p>
          <a:p>
            <a:pPr lvl="1"/>
            <a:r>
              <a:rPr lang="en-US" sz="3400" dirty="0" smtClean="0"/>
              <a:t>Number of communications placed</a:t>
            </a:r>
          </a:p>
          <a:p>
            <a:pPr lvl="1"/>
            <a:r>
              <a:rPr lang="en-US" sz="3400" dirty="0" smtClean="0"/>
              <a:t>Type of communication clarifications placed</a:t>
            </a:r>
          </a:p>
          <a:p>
            <a:pPr lvl="1"/>
            <a:r>
              <a:rPr lang="en-US" sz="3400" dirty="0" smtClean="0"/>
              <a:t>Rate of provider communication agreement</a:t>
            </a:r>
          </a:p>
          <a:p>
            <a:pPr lvl="1"/>
            <a:r>
              <a:rPr lang="en-US" sz="3400" dirty="0" smtClean="0"/>
              <a:t>Impact of identified procedures, interventions, missed charges or medications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6257"/>
            <a:ext cx="8153398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Metrics – Ambulatory CDI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600200"/>
            <a:ext cx="8401050" cy="30234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General ambulatory CDI program metrics may include:</a:t>
            </a:r>
          </a:p>
          <a:p>
            <a:pPr lvl="1"/>
            <a:r>
              <a:rPr lang="en-US" sz="2600" dirty="0" smtClean="0"/>
              <a:t>Denial rate</a:t>
            </a:r>
          </a:p>
          <a:p>
            <a:pPr lvl="1"/>
            <a:r>
              <a:rPr lang="en-US" sz="2600" dirty="0" smtClean="0"/>
              <a:t>Financial impact of denial rate</a:t>
            </a:r>
          </a:p>
          <a:p>
            <a:pPr lvl="1"/>
            <a:r>
              <a:rPr lang="en-US" sz="2600" dirty="0" smtClean="0"/>
              <a:t>Gross increase in RAF scores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40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6257"/>
            <a:ext cx="8181973" cy="6683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ROI – Hospital-Based Outpatient CDI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447800"/>
            <a:ext cx="8401050" cy="306705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Reduced inappropriate inpatient admissions</a:t>
            </a:r>
          </a:p>
          <a:p>
            <a:r>
              <a:rPr lang="en-US" sz="2600" dirty="0" smtClean="0"/>
              <a:t>Reduced time in Observation status</a:t>
            </a:r>
          </a:p>
          <a:p>
            <a:pPr lvl="1"/>
            <a:r>
              <a:rPr lang="en-US" sz="2600" dirty="0" smtClean="0"/>
              <a:t>Admit to inpatient status</a:t>
            </a:r>
          </a:p>
          <a:p>
            <a:pPr lvl="1"/>
            <a:r>
              <a:rPr lang="en-US" sz="2600" dirty="0" smtClean="0"/>
              <a:t>Discharge home</a:t>
            </a:r>
          </a:p>
          <a:p>
            <a:r>
              <a:rPr lang="en-US" sz="2600" dirty="0" smtClean="0"/>
              <a:t>Capture of missing Emergency Department bedside procedures</a:t>
            </a:r>
          </a:p>
          <a:p>
            <a:r>
              <a:rPr lang="en-US" sz="2600" dirty="0" smtClean="0"/>
              <a:t>Capture of patients’ chronic conditions</a:t>
            </a:r>
          </a:p>
          <a:p>
            <a:r>
              <a:rPr lang="en-US" sz="2600" dirty="0" smtClean="0"/>
              <a:t>Increased provider severity and risk profile</a:t>
            </a:r>
          </a:p>
          <a:p>
            <a:r>
              <a:rPr lang="en-US" sz="2600" dirty="0" smtClean="0"/>
              <a:t>Reduced bill-hold times due to missing documentation or missing charges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94170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26257"/>
            <a:ext cx="8229598" cy="668347"/>
          </a:xfrm>
        </p:spPr>
        <p:txBody>
          <a:bodyPr>
            <a:noAutofit/>
          </a:bodyPr>
          <a:lstStyle/>
          <a:p>
            <a:r>
              <a:rPr lang="en-US" sz="3600" dirty="0" smtClean="0"/>
              <a:t>ROI – Physician Office or Specialty Clinic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647825"/>
            <a:ext cx="7341990" cy="294679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Capture of missing office-based bedside procedures</a:t>
            </a:r>
          </a:p>
          <a:p>
            <a:r>
              <a:rPr lang="en-US" sz="2800" dirty="0" smtClean="0"/>
              <a:t>Capture of patients’ chronic conditions</a:t>
            </a:r>
          </a:p>
          <a:p>
            <a:r>
              <a:rPr lang="en-US" sz="2800" dirty="0" smtClean="0"/>
              <a:t>Increased provider severity and risk profile</a:t>
            </a:r>
          </a:p>
          <a:p>
            <a:r>
              <a:rPr lang="en-US" sz="2800" dirty="0" smtClean="0"/>
              <a:t>Reduced bill-hold times due to missing documentation or missing charges</a:t>
            </a:r>
          </a:p>
          <a:p>
            <a:r>
              <a:rPr lang="en-US" sz="2800" dirty="0" smtClean="0"/>
              <a:t>Additional or higher weighted HCC categories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5535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Best Practices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76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Optimal staffing levels </a:t>
            </a:r>
          </a:p>
          <a:p>
            <a:pPr lvl="1"/>
            <a:r>
              <a:rPr lang="en-US" sz="2800" dirty="0" smtClean="0"/>
              <a:t>Various outpatient locations </a:t>
            </a:r>
          </a:p>
          <a:p>
            <a:pPr lvl="1"/>
            <a:r>
              <a:rPr lang="en-US" sz="2800" dirty="0" smtClean="0"/>
              <a:t>Various provider specialties</a:t>
            </a:r>
          </a:p>
          <a:p>
            <a:r>
              <a:rPr lang="en-US" sz="2800" dirty="0" smtClean="0"/>
              <a:t>Collaboration with providers, revenue cycle team</a:t>
            </a:r>
          </a:p>
          <a:p>
            <a:r>
              <a:rPr lang="en-US" sz="2800" dirty="0" smtClean="0"/>
              <a:t>Define and share goals and objectives</a:t>
            </a:r>
          </a:p>
          <a:p>
            <a:r>
              <a:rPr lang="en-US" sz="2800" dirty="0" smtClean="0"/>
              <a:t>Workflows supporting quality and financial goals</a:t>
            </a:r>
          </a:p>
          <a:p>
            <a:r>
              <a:rPr lang="en-US" sz="2800" dirty="0" smtClean="0"/>
              <a:t>Accountability </a:t>
            </a:r>
          </a:p>
        </p:txBody>
      </p:sp>
    </p:spTree>
    <p:extLst>
      <p:ext uri="{BB962C8B-B14F-4D97-AF65-F5344CB8AC3E}">
        <p14:creationId xmlns:p14="http://schemas.microsoft.com/office/powerpoint/2010/main" val="9107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 Why Outpatient CDI?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35185"/>
            <a:ext cx="8401050" cy="323591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Pre-emptive defense against charge denials</a:t>
            </a:r>
          </a:p>
          <a:p>
            <a:r>
              <a:rPr lang="en-US" sz="2800" dirty="0" smtClean="0"/>
              <a:t>Creating a ‘clean claim’</a:t>
            </a:r>
          </a:p>
          <a:p>
            <a:r>
              <a:rPr lang="en-US" sz="2800" dirty="0" smtClean="0"/>
              <a:t>Reduced denials </a:t>
            </a:r>
            <a:endParaRPr lang="en-US" sz="2800" dirty="0"/>
          </a:p>
          <a:p>
            <a:r>
              <a:rPr lang="en-US" sz="2800" dirty="0" smtClean="0"/>
              <a:t>Presents </a:t>
            </a:r>
            <a:r>
              <a:rPr lang="en-US" sz="2800" dirty="0"/>
              <a:t>distinct challenges from i</a:t>
            </a:r>
            <a:r>
              <a:rPr lang="en-US" sz="2800" dirty="0" smtClean="0"/>
              <a:t>npatient </a:t>
            </a:r>
            <a:r>
              <a:rPr lang="en-US" sz="2800" dirty="0"/>
              <a:t>CDI</a:t>
            </a:r>
          </a:p>
          <a:p>
            <a:pPr lvl="1"/>
            <a:r>
              <a:rPr lang="en-US" sz="2600" dirty="0"/>
              <a:t>Shorter </a:t>
            </a:r>
            <a:r>
              <a:rPr lang="en-US" sz="2600" dirty="0" smtClean="0"/>
              <a:t>LOS</a:t>
            </a:r>
          </a:p>
          <a:p>
            <a:pPr lvl="1"/>
            <a:r>
              <a:rPr lang="en-US" sz="2600" dirty="0" smtClean="0"/>
              <a:t>Increased volume</a:t>
            </a:r>
            <a:endParaRPr lang="en-US" sz="2600" dirty="0"/>
          </a:p>
          <a:p>
            <a:pPr lvl="1"/>
            <a:r>
              <a:rPr lang="en-US" sz="2600" dirty="0"/>
              <a:t>Concurrent review </a:t>
            </a:r>
            <a:r>
              <a:rPr lang="en-US" sz="2600" dirty="0" smtClean="0"/>
              <a:t>likely not an option</a:t>
            </a:r>
          </a:p>
          <a:p>
            <a:pPr lvl="1"/>
            <a:r>
              <a:rPr lang="en-US" sz="2600" dirty="0" smtClean="0"/>
              <a:t>Prospective review, and</a:t>
            </a:r>
            <a:endParaRPr lang="en-US" sz="2600" dirty="0"/>
          </a:p>
          <a:p>
            <a:pPr lvl="1"/>
            <a:r>
              <a:rPr lang="en-US" sz="2600" dirty="0" smtClean="0"/>
              <a:t>Retrospective review prior </a:t>
            </a:r>
            <a:r>
              <a:rPr lang="en-US" sz="2600" dirty="0"/>
              <a:t>to billing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7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References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 dirty="0" smtClean="0"/>
              <a:t>6 Things to Know When Preparing to Implement Outpatient CDI; </a:t>
            </a:r>
            <a:r>
              <a:rPr lang="en-US" sz="2400" dirty="0" smtClean="0"/>
              <a:t>Health Information Technology</a:t>
            </a:r>
            <a:r>
              <a:rPr lang="en-US" sz="2400" dirty="0"/>
              <a:t>; November 20, 2017;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www.beckershospitalreview.com/healthcare-information-technology/6-things-to-know-when-preparing-to-implement-outpatient-cdi-2.html</a:t>
            </a:r>
            <a:endParaRPr lang="en-US" sz="2400" dirty="0" smtClean="0"/>
          </a:p>
          <a:p>
            <a:r>
              <a:rPr lang="en-US" sz="2400" dirty="0" smtClean="0"/>
              <a:t>2008 Final Rule – 42 CFR Parts 410, 411, 412 et al – published on November 27, 2007</a:t>
            </a:r>
            <a:endParaRPr lang="en-US" sz="2400" dirty="0"/>
          </a:p>
          <a:p>
            <a:r>
              <a:rPr lang="en-US" sz="2400" i="1" dirty="0" smtClean="0"/>
              <a:t>Outpatient Clinical Documentation Improvement (CDI): An Introduction; </a:t>
            </a:r>
            <a:r>
              <a:rPr lang="en-US" sz="2400" dirty="0" smtClean="0"/>
              <a:t>ACDIS whitepaper, May 2016</a:t>
            </a:r>
            <a:endParaRPr lang="en-US" sz="2400" i="1" dirty="0" smtClean="0"/>
          </a:p>
          <a:p>
            <a:endParaRPr lang="en-US" sz="2000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79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QUESTIONS?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Thank you! 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Kathy DeVault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Kathy.devault@uasisolutions.com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Tara Bell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3"/>
              </a:rPr>
              <a:t>Tara.bell@uasisolutions.com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B594D77-8281-9E4E-B782-B135F2B5F3B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1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Outpatient CDI?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065973"/>
            <a:ext cx="8401050" cy="3304724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 variety of opportunities exist regarding the review of provider documentation completed during an outpatient or provider encounter</a:t>
            </a:r>
          </a:p>
          <a:p>
            <a:r>
              <a:rPr lang="en-US" sz="2800" dirty="0" smtClean="0"/>
              <a:t>Multiple drivers pushing the implementation of outpatient CDI</a:t>
            </a:r>
          </a:p>
          <a:p>
            <a:pPr lvl="1"/>
            <a:r>
              <a:rPr lang="en-US" sz="2400" dirty="0" smtClean="0"/>
              <a:t>Medical necessity</a:t>
            </a:r>
          </a:p>
          <a:p>
            <a:pPr lvl="1"/>
            <a:r>
              <a:rPr lang="en-US" sz="2400" dirty="0" smtClean="0"/>
              <a:t>Patient status</a:t>
            </a:r>
          </a:p>
          <a:p>
            <a:pPr lvl="1"/>
            <a:r>
              <a:rPr lang="en-US" sz="2400" dirty="0" smtClean="0"/>
              <a:t>Risk Adjustment (RA) and Hierarchical Condition Categories (HCCs)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overage criteria to ensure appropriate reimbursement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Why Outpatient CDI?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Implementation of outpatient CDI requires a thorough analysis of the needs of the organization</a:t>
            </a:r>
          </a:p>
          <a:p>
            <a:pPr lvl="1"/>
            <a:r>
              <a:rPr lang="en-US" sz="2400" dirty="0" smtClean="0"/>
              <a:t>Financials</a:t>
            </a:r>
          </a:p>
          <a:p>
            <a:pPr lvl="2"/>
            <a:r>
              <a:rPr lang="en-US" sz="2400" dirty="0" smtClean="0"/>
              <a:t>Underperforming outpatient areas</a:t>
            </a:r>
          </a:p>
          <a:p>
            <a:pPr lvl="2"/>
            <a:r>
              <a:rPr lang="en-US" sz="2400" dirty="0" smtClean="0"/>
              <a:t>Denials specific to outpatient areas</a:t>
            </a:r>
          </a:p>
          <a:p>
            <a:pPr lvl="2"/>
            <a:r>
              <a:rPr lang="en-US" sz="2400" dirty="0" smtClean="0"/>
              <a:t>Patient status issues</a:t>
            </a:r>
          </a:p>
          <a:p>
            <a:pPr lvl="1"/>
            <a:r>
              <a:rPr lang="en-US" sz="2400" dirty="0" smtClean="0"/>
              <a:t>Medicare Advantage (MA) providers</a:t>
            </a:r>
          </a:p>
          <a:p>
            <a:pPr lvl="2"/>
            <a:r>
              <a:rPr lang="en-US" sz="2400" dirty="0" smtClean="0"/>
              <a:t>MA patient population risk adjustment scores</a:t>
            </a:r>
          </a:p>
          <a:p>
            <a:pPr lvl="2"/>
            <a:r>
              <a:rPr lang="en-US" sz="2400" dirty="0" smtClean="0"/>
              <a:t>Annual evaluation of RA data</a:t>
            </a:r>
          </a:p>
          <a:p>
            <a:r>
              <a:rPr lang="en-US" sz="2850" dirty="0" smtClean="0"/>
              <a:t>Establish priorities for implementation</a:t>
            </a:r>
            <a:endParaRPr lang="en-US" sz="2850" dirty="0"/>
          </a:p>
        </p:txBody>
      </p:sp>
    </p:spTree>
    <p:extLst>
      <p:ext uri="{BB962C8B-B14F-4D97-AF65-F5344CB8AC3E}">
        <p14:creationId xmlns:p14="http://schemas.microsoft.com/office/powerpoint/2010/main" val="5405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Where is Outpatient CDI?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276349"/>
            <a:ext cx="8401050" cy="329565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Hospital based services outside of the inpatient setting</a:t>
            </a:r>
          </a:p>
          <a:p>
            <a:pPr lvl="1"/>
            <a:r>
              <a:rPr lang="en-US" sz="2500" dirty="0" smtClean="0"/>
              <a:t>Emergency department services</a:t>
            </a:r>
          </a:p>
          <a:p>
            <a:pPr lvl="1"/>
            <a:r>
              <a:rPr lang="en-US" sz="2500" dirty="0" smtClean="0"/>
              <a:t>Ambulatory surgery</a:t>
            </a:r>
          </a:p>
          <a:p>
            <a:pPr lvl="1"/>
            <a:r>
              <a:rPr lang="en-US" sz="2500" dirty="0" smtClean="0"/>
              <a:t>Observation services</a:t>
            </a:r>
          </a:p>
          <a:p>
            <a:pPr lvl="1"/>
            <a:r>
              <a:rPr lang="en-US" sz="2500" dirty="0" smtClean="0"/>
              <a:t>Home Health </a:t>
            </a:r>
            <a:endParaRPr lang="en-US" sz="2500" dirty="0"/>
          </a:p>
          <a:p>
            <a:pPr lvl="1"/>
            <a:r>
              <a:rPr lang="en-US" sz="2500" dirty="0" smtClean="0"/>
              <a:t>. . . And more </a:t>
            </a:r>
          </a:p>
          <a:p>
            <a:pPr marL="342900" lvl="1" indent="0">
              <a:buNone/>
            </a:pPr>
            <a:endParaRPr lang="en-US" sz="2500" dirty="0" smtClean="0"/>
          </a:p>
          <a:p>
            <a:r>
              <a:rPr lang="en-US" sz="2800" dirty="0" smtClean="0"/>
              <a:t>Physician practices and clinics </a:t>
            </a:r>
          </a:p>
          <a:p>
            <a:pPr lvl="1"/>
            <a:r>
              <a:rPr lang="en-US" sz="2500" dirty="0" smtClean="0"/>
              <a:t>Focus on more complete documentation in the clinic setting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6257"/>
            <a:ext cx="7972423" cy="6683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Emergency Department Services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61" y="1762125"/>
            <a:ext cx="7341990" cy="2832498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Fast-paced, high volume care setting with an extreme variety of patient conditions being treated</a:t>
            </a:r>
          </a:p>
          <a:p>
            <a:r>
              <a:rPr lang="en-US" sz="2600" dirty="0" smtClean="0"/>
              <a:t>Reporting includes both professional and facility level coding for services, procedures and medical supplies</a:t>
            </a:r>
          </a:p>
          <a:p>
            <a:r>
              <a:rPr lang="en-US" sz="2600" dirty="0" smtClean="0"/>
              <a:t>Patient transfers from the ED to observation and inpatient status create opportunities for CDI facilitation of accurate and compliant documentation</a:t>
            </a:r>
          </a:p>
          <a:p>
            <a:r>
              <a:rPr lang="en-US" sz="2600" dirty="0" smtClean="0"/>
              <a:t>Also provides an opportunity to capture and maintain the clinical severity of illness from the initial entry point through to care in other settings </a:t>
            </a:r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129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Ambulatory Surgery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Free-standing facilities or hospital-based departments performing scheduled same day surgical procedures</a:t>
            </a:r>
          </a:p>
          <a:p>
            <a:r>
              <a:rPr lang="en-US" sz="2400" dirty="0" smtClean="0"/>
              <a:t>Key areas of documentation include:</a:t>
            </a:r>
          </a:p>
          <a:p>
            <a:pPr lvl="1"/>
            <a:r>
              <a:rPr lang="en-US" sz="2100" dirty="0" smtClean="0"/>
              <a:t>Pre-surgical H&amp;P</a:t>
            </a:r>
          </a:p>
          <a:p>
            <a:pPr lvl="1"/>
            <a:r>
              <a:rPr lang="en-US" sz="2100" dirty="0" smtClean="0"/>
              <a:t>Anesthesia evaluation</a:t>
            </a:r>
          </a:p>
          <a:p>
            <a:pPr lvl="1"/>
            <a:r>
              <a:rPr lang="en-US" sz="2100" dirty="0" smtClean="0"/>
              <a:t>Intra-operative notes</a:t>
            </a:r>
          </a:p>
          <a:p>
            <a:pPr lvl="1"/>
            <a:r>
              <a:rPr lang="en-US" sz="2100" dirty="0" smtClean="0"/>
              <a:t>Procedure/Operative notes</a:t>
            </a:r>
          </a:p>
          <a:p>
            <a:pPr lvl="1"/>
            <a:r>
              <a:rPr lang="en-US" sz="2100" dirty="0" smtClean="0"/>
              <a:t>Post-operative assessment and re-assessment</a:t>
            </a:r>
          </a:p>
          <a:p>
            <a:r>
              <a:rPr lang="en-US" sz="2400" dirty="0" smtClean="0"/>
              <a:t>CDI is necessary to support capturing the diagnostic statements for medical necessity along with complete medical history, and intra-operative or post-operative complications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56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Observation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Providers may need additional time to assess the patient’s symptoms response to treatments, or clinical evaluations of lab results to determine the appropriate discharge plan or decision for admission</a:t>
            </a:r>
          </a:p>
          <a:p>
            <a:r>
              <a:rPr lang="en-US" sz="2400" dirty="0" smtClean="0"/>
              <a:t>CDI professionals can help ensure the documentation clearly states the conditions the patient is being admitted for</a:t>
            </a:r>
          </a:p>
          <a:p>
            <a:r>
              <a:rPr lang="en-US" sz="2400" dirty="0" smtClean="0"/>
              <a:t>Facilitate the documentation bridge between the outpatient observation record and the admitting H&amp;P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81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1499</Words>
  <Application>Microsoft Office PowerPoint</Application>
  <PresentationFormat>On-screen Show (16:9)</PresentationFormat>
  <Paragraphs>231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Mangal</vt:lpstr>
      <vt:lpstr>Office Theme</vt:lpstr>
      <vt:lpstr>Outpatient CDI: One Size Does Not Fit All</vt:lpstr>
      <vt:lpstr>Objectives</vt:lpstr>
      <vt:lpstr> Why Outpatient CDI? </vt:lpstr>
      <vt:lpstr>Why Outpatient CDI? </vt:lpstr>
      <vt:lpstr>Why Outpatient CDI? </vt:lpstr>
      <vt:lpstr>Where is Outpatient CDI? </vt:lpstr>
      <vt:lpstr>Emergency Department Services </vt:lpstr>
      <vt:lpstr>Ambulatory Surgery </vt:lpstr>
      <vt:lpstr>Observation Services</vt:lpstr>
      <vt:lpstr>Home Health Care (HHC)</vt:lpstr>
      <vt:lpstr>. . . And More</vt:lpstr>
      <vt:lpstr>Hospital-based Outpatient CDI </vt:lpstr>
      <vt:lpstr>Key Elements for Hospital-based Outpatient CDI</vt:lpstr>
      <vt:lpstr>Physician Practices and Clinics</vt:lpstr>
      <vt:lpstr>Physician Office and Clinic-based Outpatient CDI</vt:lpstr>
      <vt:lpstr>Key Elements for Clinic Based Outpatient CDI</vt:lpstr>
      <vt:lpstr>Physician Engagement – Clinic Based</vt:lpstr>
      <vt:lpstr>Outpatient CDI Staffing </vt:lpstr>
      <vt:lpstr>Outpatient CDI Staffing </vt:lpstr>
      <vt:lpstr>Outpatient CDI Staffing </vt:lpstr>
      <vt:lpstr>Prospective Review Opportunities</vt:lpstr>
      <vt:lpstr>Retrospective Review Opportunities</vt:lpstr>
      <vt:lpstr>Data, Data, Data </vt:lpstr>
      <vt:lpstr>Data, Data, Data . . . </vt:lpstr>
      <vt:lpstr>Metrics – Ambulatory CDI Program</vt:lpstr>
      <vt:lpstr>Metrics – Ambulatory CDI Program</vt:lpstr>
      <vt:lpstr>ROI – Hospital-Based Outpatient CDI</vt:lpstr>
      <vt:lpstr>ROI – Physician Office or Specialty Clinic </vt:lpstr>
      <vt:lpstr>Best Practices </vt:lpstr>
      <vt:lpstr>References </vt:lpstr>
      <vt:lpstr>QUESTIONS? </vt:lpstr>
    </vt:vector>
  </TitlesOfParts>
  <Company>AHIMA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Kathy DeVault</cp:lastModifiedBy>
  <cp:revision>81</cp:revision>
  <dcterms:created xsi:type="dcterms:W3CDTF">2014-01-24T02:38:46Z</dcterms:created>
  <dcterms:modified xsi:type="dcterms:W3CDTF">2019-06-10T21:46:54Z</dcterms:modified>
</cp:coreProperties>
</file>